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0"/>
  </p:notesMasterIdLst>
  <p:handoutMasterIdLst>
    <p:handoutMasterId r:id="rId21"/>
  </p:handoutMasterIdLst>
  <p:sldIdLst>
    <p:sldId id="341" r:id="rId5"/>
    <p:sldId id="367" r:id="rId6"/>
    <p:sldId id="368" r:id="rId7"/>
    <p:sldId id="369" r:id="rId8"/>
    <p:sldId id="380" r:id="rId9"/>
    <p:sldId id="370" r:id="rId10"/>
    <p:sldId id="371" r:id="rId11"/>
    <p:sldId id="373" r:id="rId12"/>
    <p:sldId id="381" r:id="rId13"/>
    <p:sldId id="374" r:id="rId14"/>
    <p:sldId id="382" r:id="rId15"/>
    <p:sldId id="366" r:id="rId16"/>
    <p:sldId id="375" r:id="rId17"/>
    <p:sldId id="378" r:id="rId18"/>
    <p:sldId id="379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8761" autoAdjust="0"/>
  </p:normalViewPr>
  <p:slideViewPr>
    <p:cSldViewPr snapToGrid="0">
      <p:cViewPr varScale="1">
        <p:scale>
          <a:sx n="83" d="100"/>
          <a:sy n="83" d="100"/>
        </p:scale>
        <p:origin x="39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41260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GPS epoch began at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1980-01-06 00:00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UTC (Coordinated Universal Time )</a:t>
            </a: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PTP epoch is 1 January 1970 00:00:00 TAI (International Atomic Time)</a:t>
            </a: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altLang="zh-CN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dLS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 = TAI ─ UTC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1— As of 0 hours 1 January 2017 UTC, UTC was behind TAI by 37 seconds. At that moment, the PTP-defined value of &lt;</a:t>
            </a:r>
            <a:r>
              <a:rPr lang="en-US" altLang="zh-CN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dLS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 was +37 seconds, as designated in the applicable Bulletin C (see Clause 2).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09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94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54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528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6137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248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26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#S2-168</a:t>
            </a:r>
            <a:r>
              <a:rPr lang="sv-SE" altLang="en-US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	</a:t>
            </a:r>
          </a:p>
          <a:p>
            <a:pPr eaLnBrk="1" hangingPunct="1">
              <a:defRPr/>
            </a:pPr>
            <a:r>
              <a:rPr lang="en-GB" altLang="zh-CN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7 - 11 April, 2025, Goteborg, Sweden</a:t>
            </a:r>
            <a:endParaRPr lang="sv-SE" altLang="en-US" sz="14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S2-2503719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139351"/>
            <a:ext cx="9739223" cy="1457864"/>
          </a:xfrm>
        </p:spPr>
        <p:txBody>
          <a:bodyPr/>
          <a:lstStyle/>
          <a:p>
            <a:pPr algn="ctr" eaLnBrk="1" hangingPunct="1"/>
            <a:r>
              <a:rPr lang="en-US" altLang="zh-CN" sz="4000" dirty="0" smtClean="0"/>
              <a:t>Discussion on the epoch issue for </a:t>
            </a:r>
            <a:r>
              <a:rPr lang="en-US" altLang="zh-CN" sz="4000" dirty="0"/>
              <a:t>5G Residence time </a:t>
            </a:r>
            <a:r>
              <a:rPr lang="en-US" altLang="zh-CN" sz="4000" dirty="0" smtClean="0"/>
              <a:t>calculation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3673" y="4511826"/>
            <a:ext cx="7795491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zh-CN" sz="3600" dirty="0" smtClean="0"/>
              <a:t>ZTE</a:t>
            </a:r>
            <a:endParaRPr lang="en-GB" altLang="en-US" sz="36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Proposal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38468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b="1" dirty="0">
                <a:solidFill>
                  <a:srgbClr val="FF0000"/>
                </a:solidFill>
              </a:rPr>
              <a:t>How to guarantee the DS-TT and NW-TT use the same epoch for the </a:t>
            </a:r>
            <a:r>
              <a:rPr lang="en-US" altLang="zh-CN" b="1" dirty="0" err="1">
                <a:solidFill>
                  <a:srgbClr val="FF0000"/>
                </a:solidFill>
              </a:rPr>
              <a:t>TSi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en-US" altLang="zh-CN" b="1" dirty="0" err="1">
                <a:solidFill>
                  <a:srgbClr val="FF0000"/>
                </a:solidFill>
              </a:rPr>
              <a:t>TSe</a:t>
            </a:r>
            <a:r>
              <a:rPr lang="en-US" altLang="zh-CN" b="1" dirty="0">
                <a:solidFill>
                  <a:srgbClr val="FF0000"/>
                </a:solidFill>
              </a:rPr>
              <a:t> calculation.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 smtClean="0"/>
              <a:t>Alt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: Clarifying in the 23.501, which epoch is used by DS-TT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and NW-TT for </a:t>
            </a:r>
            <a:r>
              <a:rPr lang="en-US" altLang="zh-CN" sz="2400" dirty="0" err="1" smtClean="0"/>
              <a:t>TSi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Tse</a:t>
            </a:r>
            <a:r>
              <a:rPr lang="en-US" altLang="zh-CN" sz="2400" dirty="0" smtClean="0"/>
              <a:t> is configured by operator’s policy/configuration.</a:t>
            </a:r>
            <a:endParaRPr lang="en-US" altLang="zh-CN" sz="2400" dirty="0"/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/>
              <a:t>Alt 2</a:t>
            </a:r>
            <a:r>
              <a:rPr lang="en-US" altLang="zh-CN" sz="2400" dirty="0" smtClean="0"/>
              <a:t>: (Configuration approach) The NW-TT is configured with the epoch used for creating the </a:t>
            </a:r>
            <a:r>
              <a:rPr lang="en-US" altLang="zh-CN" sz="2400" dirty="0" err="1" smtClean="0"/>
              <a:t>TSi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TSe</a:t>
            </a:r>
            <a:r>
              <a:rPr lang="en-US" altLang="zh-CN" sz="2400" dirty="0" smtClean="0"/>
              <a:t>, i.e. the epoch by NG-RAN </a:t>
            </a:r>
            <a:r>
              <a:rPr lang="en-US" altLang="zh-CN" sz="2400" dirty="0"/>
              <a:t>for the time delivered to the </a:t>
            </a:r>
            <a:r>
              <a:rPr lang="en-US" altLang="zh-CN" sz="2400" dirty="0" smtClean="0"/>
              <a:t>UE/DS-TT.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 smtClean="0"/>
              <a:t>Alt 3: (Dynamic approach). The NW-TT/UPF is configured by TSN AF/TSCTSF, which epoch is used </a:t>
            </a:r>
            <a:r>
              <a:rPr lang="en-US" altLang="zh-CN" sz="2400" dirty="0"/>
              <a:t>for creating </a:t>
            </a:r>
            <a:r>
              <a:rPr lang="en-US" altLang="zh-CN" sz="2400" dirty="0" err="1" smtClean="0"/>
              <a:t>TSi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TSe</a:t>
            </a:r>
            <a:r>
              <a:rPr lang="en-US" altLang="zh-CN" sz="2400" dirty="0" smtClean="0"/>
              <a:t>.</a:t>
            </a:r>
            <a:endParaRPr lang="en-US" altLang="zh-CN" sz="2400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983551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Proposal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38468" cy="43513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endParaRPr lang="en-US" altLang="zh-CN" sz="2400" smtClean="0"/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smtClean="0"/>
              <a:t>In </a:t>
            </a:r>
            <a:r>
              <a:rPr lang="en-US" altLang="zh-CN" sz="2400" dirty="0" smtClean="0"/>
              <a:t>the Rel-16/17, Both alt-1 and alt-2 are fine.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 smtClean="0"/>
              <a:t>In the Rel-18/19, alt-3 may be selected.</a:t>
            </a:r>
            <a:endParaRPr lang="en-US" altLang="zh-CN" sz="2400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8400605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 txBox="1">
            <a:spLocks/>
          </p:cNvSpPr>
          <p:nvPr/>
        </p:nvSpPr>
        <p:spPr bwMode="auto">
          <a:xfrm>
            <a:off x="1226388" y="2993366"/>
            <a:ext cx="9739223" cy="145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US" altLang="zh-CN" sz="4000" dirty="0" smtClean="0"/>
              <a:t>Various 5G internal GM deployment</a:t>
            </a:r>
            <a:endParaRPr lang="en-GB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>
            <a:stCxn id="8" idx="2"/>
          </p:cNvCxnSpPr>
          <p:nvPr/>
        </p:nvCxnSpPr>
        <p:spPr>
          <a:xfrm>
            <a:off x="5575102" y="4912471"/>
            <a:ext cx="0" cy="1099446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75102" y="6019799"/>
            <a:ext cx="1250946" cy="21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1099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24800" y="6011917"/>
            <a:ext cx="1255346" cy="7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29529" y="4646416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/>
              <a:t>timeInfoType</a:t>
            </a:r>
            <a:r>
              <a:rPr lang="en-US" altLang="zh-CN" sz="1400" dirty="0"/>
              <a:t> is not included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6826048" y="5408907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048281" y="4575333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29354" y="4572409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1200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GPS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1200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GPS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726" y="5706366"/>
            <a:ext cx="703431" cy="52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7135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7338" y="5707117"/>
            <a:ext cx="685880" cy="625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PTP</a:t>
            </a:r>
          </a:p>
          <a:p>
            <a:pPr algn="ctr"/>
            <a:r>
              <a:rPr lang="en-US" altLang="zh-CN" sz="1600" dirty="0" err="1" smtClean="0">
                <a:solidFill>
                  <a:schemeClr val="tx1"/>
                </a:solidFill>
              </a:rPr>
              <a:t>SyncE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>
            <a:stCxn id="8" idx="2"/>
          </p:cNvCxnSpPr>
          <p:nvPr/>
        </p:nvCxnSpPr>
        <p:spPr>
          <a:xfrm>
            <a:off x="5575102" y="4912471"/>
            <a:ext cx="0" cy="1099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9" idx="1"/>
          </p:cNvCxnSpPr>
          <p:nvPr/>
        </p:nvCxnSpPr>
        <p:spPr>
          <a:xfrm>
            <a:off x="5575102" y="6019799"/>
            <a:ext cx="137223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1099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9" idx="3"/>
          </p:cNvCxnSpPr>
          <p:nvPr/>
        </p:nvCxnSpPr>
        <p:spPr>
          <a:xfrm flipH="1">
            <a:off x="7633218" y="6011917"/>
            <a:ext cx="1546928" cy="7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29529" y="4646416"/>
            <a:ext cx="792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 smtClean="0"/>
              <a:t>timeInfoType</a:t>
            </a:r>
            <a:r>
              <a:rPr lang="en-US" altLang="zh-CN" sz="1400" i="1" dirty="0" smtClean="0"/>
              <a:t> = local </a:t>
            </a:r>
            <a:r>
              <a:rPr lang="en-US" altLang="zh-CN" sz="1400" dirty="0" smtClean="0"/>
              <a:t>clock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6826048" y="5327133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184185" y="4536477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746672" y="4572900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50755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828" y="5721069"/>
            <a:ext cx="703431" cy="5285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0327" y="4912471"/>
            <a:ext cx="685880" cy="625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PTP</a:t>
            </a: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126904" y="6011917"/>
            <a:ext cx="936005" cy="7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062909" y="4912471"/>
            <a:ext cx="15250" cy="1107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4763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076208" y="5371458"/>
            <a:ext cx="3103938" cy="17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787489" y="4646416"/>
            <a:ext cx="1122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042513" y="4901589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048281" y="4575333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29354" y="4572409"/>
            <a:ext cx="1167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PTP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/>
              <a:t>timeInfoType</a:t>
            </a:r>
            <a:r>
              <a:rPr lang="en-US" altLang="zh-CN" sz="1400" dirty="0"/>
              <a:t> is not included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548405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826" y="560387"/>
            <a:ext cx="9635706" cy="1130301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Issue in the (g)PTP time synchronization over 5GS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85668"/>
            <a:ext cx="10515600" cy="475580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/>
              <a:t>The 5G Residence time = </a:t>
            </a:r>
            <a:r>
              <a:rPr lang="en-US" altLang="zh-CN" sz="3100" dirty="0" err="1"/>
              <a:t>TSe</a:t>
            </a:r>
            <a:r>
              <a:rPr lang="en-US" altLang="zh-CN" sz="3100" dirty="0"/>
              <a:t> – </a:t>
            </a:r>
            <a:r>
              <a:rPr lang="en-US" altLang="zh-CN" sz="3100" dirty="0" err="1"/>
              <a:t>TSi</a:t>
            </a:r>
            <a:endParaRPr lang="en-US" altLang="zh-CN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err="1" smtClean="0"/>
              <a:t>TSe</a:t>
            </a:r>
            <a:r>
              <a:rPr lang="en-US" altLang="zh-CN" sz="3100" dirty="0" smtClean="0"/>
              <a:t> and </a:t>
            </a:r>
            <a:r>
              <a:rPr lang="en-US" altLang="zh-CN" sz="3100" dirty="0" err="1" smtClean="0"/>
              <a:t>TSi</a:t>
            </a:r>
            <a:r>
              <a:rPr lang="en-US" altLang="zh-CN" sz="3100" dirty="0" smtClean="0"/>
              <a:t> </a:t>
            </a:r>
            <a:r>
              <a:rPr lang="en-US" altLang="zh-CN" sz="3100" dirty="0"/>
              <a:t>are the time offset since the epoch.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b="1" dirty="0" smtClean="0">
                <a:solidFill>
                  <a:srgbClr val="FF0000"/>
                </a:solidFill>
              </a:rPr>
              <a:t>The issue is: how </a:t>
            </a:r>
            <a:r>
              <a:rPr lang="en-US" altLang="zh-CN" sz="3100" b="1" dirty="0">
                <a:solidFill>
                  <a:srgbClr val="FF0000"/>
                </a:solidFill>
              </a:rPr>
              <a:t>to guarantee the DS-TT and NW-TT use the same epoch for the </a:t>
            </a:r>
            <a:r>
              <a:rPr lang="en-US" altLang="zh-CN" sz="3100" b="1" dirty="0" err="1">
                <a:solidFill>
                  <a:srgbClr val="FF0000"/>
                </a:solidFill>
              </a:rPr>
              <a:t>TSi</a:t>
            </a:r>
            <a:r>
              <a:rPr lang="en-US" altLang="zh-CN" sz="3100" b="1" dirty="0">
                <a:solidFill>
                  <a:srgbClr val="FF0000"/>
                </a:solidFill>
              </a:rPr>
              <a:t>/</a:t>
            </a:r>
            <a:r>
              <a:rPr lang="en-US" altLang="zh-CN" sz="3100" b="1" dirty="0" err="1">
                <a:solidFill>
                  <a:srgbClr val="FF0000"/>
                </a:solidFill>
              </a:rPr>
              <a:t>TSe</a:t>
            </a:r>
            <a:r>
              <a:rPr lang="en-US" altLang="zh-CN" sz="3100" b="1" dirty="0">
                <a:solidFill>
                  <a:srgbClr val="FF0000"/>
                </a:solidFill>
              </a:rPr>
              <a:t> calculation.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There are several well-known epochs.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GPS epoch (</a:t>
            </a:r>
            <a:r>
              <a:rPr lang="en-US" altLang="zh-CN" sz="3100" dirty="0"/>
              <a:t>began at 1980-01-06 00:00 UTC </a:t>
            </a:r>
            <a:r>
              <a:rPr lang="en-US" altLang="zh-CN" sz="3100" dirty="0" smtClean="0"/>
              <a:t>),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PTP epoch (began </a:t>
            </a:r>
            <a:r>
              <a:rPr lang="en-US" altLang="zh-CN" sz="3100" dirty="0"/>
              <a:t>at </a:t>
            </a:r>
            <a:r>
              <a:rPr lang="en-US" altLang="zh-CN" sz="3100" dirty="0" smtClean="0"/>
              <a:t>1970-01-01 </a:t>
            </a:r>
            <a:r>
              <a:rPr lang="en-US" altLang="zh-CN" sz="3100" dirty="0"/>
              <a:t>00:00 </a:t>
            </a:r>
            <a:r>
              <a:rPr lang="en-US" altLang="zh-CN" sz="3100" dirty="0" smtClean="0"/>
              <a:t>ATI ),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…………………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2300" dirty="0"/>
              <a:t>The epoch is the origin of the timescale of a domain. </a:t>
            </a:r>
          </a:p>
          <a:p>
            <a:r>
              <a:rPr lang="en-US" altLang="zh-CN" sz="2300" b="1" dirty="0"/>
              <a:t>timescale: </a:t>
            </a:r>
            <a:r>
              <a:rPr lang="en-US" altLang="zh-CN" sz="2300" dirty="0"/>
              <a:t>A measure of elapsed time since an epoch. </a:t>
            </a:r>
          </a:p>
          <a:p>
            <a:pPr lvl="1"/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6435041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– AS level time sync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242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38.331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b="1" i="1" dirty="0" err="1" smtClean="0"/>
              <a:t>timeInfoType</a:t>
            </a:r>
            <a:r>
              <a:rPr lang="en-US" altLang="zh-CN" sz="2200" b="1" i="1" dirty="0" smtClean="0"/>
              <a:t>: </a:t>
            </a:r>
            <a:r>
              <a:rPr lang="en-US" altLang="zh-CN" sz="2200" dirty="0" smtClean="0"/>
              <a:t>If</a:t>
            </a:r>
            <a:r>
              <a:rPr lang="en-US" altLang="zh-CN" sz="2200" dirty="0"/>
              <a:t> </a:t>
            </a:r>
            <a:r>
              <a:rPr lang="en-US" altLang="zh-CN" sz="2200" i="1" dirty="0" err="1"/>
              <a:t>timeInfoType</a:t>
            </a:r>
            <a:r>
              <a:rPr lang="en-US" altLang="zh-CN" sz="2200" dirty="0"/>
              <a:t> is not included,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indicates the GPS time and the origin of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field is 00:00:00 on Gregorian calendar date 6 January, 1980 (start of GPS time). If </a:t>
            </a:r>
            <a:r>
              <a:rPr lang="en-US" altLang="zh-CN" sz="2200" i="1" dirty="0" err="1"/>
              <a:t>timeInfoType</a:t>
            </a:r>
            <a:r>
              <a:rPr lang="en-US" altLang="zh-CN" sz="2200" dirty="0"/>
              <a:t> is set to </a:t>
            </a:r>
            <a:r>
              <a:rPr lang="en-US" altLang="zh-CN" sz="2200" i="1" dirty="0" err="1"/>
              <a:t>localClock</a:t>
            </a:r>
            <a:r>
              <a:rPr lang="en-US" altLang="zh-CN" sz="2200" dirty="0"/>
              <a:t>, the origin of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is </a:t>
            </a:r>
            <a:r>
              <a:rPr lang="en-US" altLang="zh-CN" sz="2200" dirty="0" smtClean="0"/>
              <a:t>unspecified.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solidFill>
                  <a:srgbClr val="0070C0"/>
                </a:solidFill>
              </a:rPr>
              <a:t>It means, the GPS epoch is used (if</a:t>
            </a:r>
            <a:r>
              <a:rPr lang="en-US" altLang="zh-CN" sz="2200" dirty="0">
                <a:solidFill>
                  <a:srgbClr val="0070C0"/>
                </a:solidFill>
              </a:rPr>
              <a:t> </a:t>
            </a:r>
            <a:r>
              <a:rPr lang="en-US" altLang="zh-CN" sz="2200" i="1" dirty="0" err="1">
                <a:solidFill>
                  <a:srgbClr val="0070C0"/>
                </a:solidFill>
              </a:rPr>
              <a:t>timeInfoType</a:t>
            </a:r>
            <a:r>
              <a:rPr lang="en-US" altLang="zh-CN" sz="2200" dirty="0">
                <a:solidFill>
                  <a:srgbClr val="0070C0"/>
                </a:solidFill>
              </a:rPr>
              <a:t> is not included</a:t>
            </a:r>
            <a:r>
              <a:rPr lang="en-US" altLang="zh-CN" sz="2200" dirty="0" smtClean="0">
                <a:solidFill>
                  <a:srgbClr val="0070C0"/>
                </a:solidFill>
              </a:rPr>
              <a:t>), or epoch is not specified if </a:t>
            </a:r>
            <a:r>
              <a:rPr lang="en-US" altLang="zh-CN" sz="2200" i="1" dirty="0" err="1">
                <a:solidFill>
                  <a:srgbClr val="0070C0"/>
                </a:solidFill>
              </a:rPr>
              <a:t>timeInfoType</a:t>
            </a:r>
            <a:r>
              <a:rPr lang="en-US" altLang="zh-CN" sz="2200" dirty="0">
                <a:solidFill>
                  <a:srgbClr val="0070C0"/>
                </a:solidFill>
              </a:rPr>
              <a:t> is set to </a:t>
            </a:r>
            <a:r>
              <a:rPr lang="en-US" altLang="zh-CN" sz="2200" i="1" dirty="0" err="1" smtClean="0">
                <a:solidFill>
                  <a:srgbClr val="0070C0"/>
                </a:solidFill>
              </a:rPr>
              <a:t>localClock</a:t>
            </a:r>
            <a:endParaRPr lang="en-US" altLang="zh-CN" sz="2200" i="1" dirty="0" smtClean="0">
              <a:solidFill>
                <a:srgbClr val="0070C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 smtClean="0"/>
              <a:t>Observation 1:  In the AS layer, the UE know the which epoch is used in air interface (e.g. SIB9).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/>
              <a:t>The GPS epoch is used (if </a:t>
            </a:r>
            <a:r>
              <a:rPr lang="en-US" altLang="zh-CN" sz="2600" b="1" dirty="0" err="1"/>
              <a:t>timeInfoType</a:t>
            </a:r>
            <a:r>
              <a:rPr lang="en-US" altLang="zh-CN" sz="2600" b="1" dirty="0"/>
              <a:t> is not included), or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/>
              <a:t>epoch is not specified if </a:t>
            </a:r>
            <a:r>
              <a:rPr lang="en-US" altLang="zh-CN" sz="2600" b="1" dirty="0" err="1"/>
              <a:t>timeInfoType</a:t>
            </a:r>
            <a:r>
              <a:rPr lang="en-US" altLang="zh-CN" sz="2600" b="1" dirty="0"/>
              <a:t> is set to </a:t>
            </a:r>
            <a:r>
              <a:rPr lang="en-US" altLang="zh-CN" sz="2600" b="1" dirty="0" err="1" smtClean="0"/>
              <a:t>localClock</a:t>
            </a:r>
            <a:endParaRPr lang="en-US" altLang="zh-CN" sz="2600" b="1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600" b="1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963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4226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23.501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/>
              <a:t>The UE, </a:t>
            </a:r>
            <a:r>
              <a:rPr lang="en-GB" altLang="zh-CN" sz="2000" dirty="0" err="1"/>
              <a:t>gNB</a:t>
            </a:r>
            <a:r>
              <a:rPr lang="en-GB" altLang="zh-CN" sz="2000" dirty="0"/>
              <a:t>, UPF, NW-TT and DS- TTs are synchronized with the 5G GM (i.e. the 5G internal system clock) which shall serve to keep these network elements synchronized</a:t>
            </a:r>
            <a:r>
              <a:rPr lang="en-GB" altLang="zh-CN" sz="2000" dirty="0" smtClean="0"/>
              <a:t>.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(clause 5.27.1.1)</a:t>
            </a:r>
            <a:endParaRPr lang="en-GB" altLang="zh-CN" sz="20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/>
              <a:t>The 5G internal system clock shall be made available to all user plane nodes in the 5G system. The UPF and NW-TT may get the 5G internal system clock via the underlying PTP compatible transport network with mechanisms outside the scope of 3GPP</a:t>
            </a:r>
            <a:r>
              <a:rPr lang="en-GB" altLang="zh-CN" sz="2000" dirty="0" smtClean="0"/>
              <a:t>. (clause 5.27.1.2.1)</a:t>
            </a:r>
            <a:endParaRPr lang="en-US" altLang="zh-CN" sz="22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/>
              <a:t>Observation 2: The </a:t>
            </a:r>
            <a:r>
              <a:rPr lang="en-US" altLang="zh-CN" sz="2400" b="1" dirty="0" err="1"/>
              <a:t>gNB</a:t>
            </a:r>
            <a:r>
              <a:rPr lang="en-US" altLang="zh-CN" sz="2400" b="1" dirty="0"/>
              <a:t> and NW-TT, </a:t>
            </a:r>
            <a:r>
              <a:rPr lang="en-GB" altLang="zh-CN" sz="2400" b="1" dirty="0"/>
              <a:t>have synchronized with the 5G GM (i.e. the 5G internal system clock</a:t>
            </a:r>
            <a:r>
              <a:rPr lang="en-GB" altLang="zh-CN" sz="2400" b="1" dirty="0" smtClean="0"/>
              <a:t>). Which </a:t>
            </a:r>
            <a:r>
              <a:rPr lang="en-GB" altLang="zh-CN" sz="2400" b="1" dirty="0"/>
              <a:t>epoch is used is not </a:t>
            </a:r>
            <a:r>
              <a:rPr lang="en-GB" altLang="zh-CN" sz="2400" b="1" dirty="0" smtClean="0"/>
              <a:t>specified. </a:t>
            </a:r>
            <a:r>
              <a:rPr lang="en-US" altLang="zh-CN" sz="2400" b="1" dirty="0" smtClean="0"/>
              <a:t>This rely on the deployment/implementation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42970500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42263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23.501 clause </a:t>
            </a:r>
            <a:r>
              <a:rPr lang="en-GB" altLang="zh-CN" dirty="0" smtClean="0"/>
              <a:t>5.27.1.2.2.1</a:t>
            </a:r>
            <a:r>
              <a:rPr lang="en-GB" altLang="zh-CN" dirty="0"/>
              <a:t> </a:t>
            </a:r>
            <a:r>
              <a:rPr lang="en-GB" altLang="zh-CN" dirty="0" smtClean="0"/>
              <a:t>Distribution </a:t>
            </a:r>
            <a:r>
              <a:rPr lang="en-GB" altLang="zh-CN" dirty="0"/>
              <a:t>of </a:t>
            </a:r>
            <a:r>
              <a:rPr lang="en-GB" altLang="zh-CN" dirty="0" err="1"/>
              <a:t>gPTP</a:t>
            </a:r>
            <a:r>
              <a:rPr lang="en-GB" altLang="zh-CN" dirty="0"/>
              <a:t> Sync and </a:t>
            </a:r>
            <a:r>
              <a:rPr lang="en-GB" altLang="zh-CN" dirty="0" err="1"/>
              <a:t>Follow_Up</a:t>
            </a:r>
            <a:r>
              <a:rPr lang="en-GB" altLang="zh-CN" dirty="0"/>
              <a:t> messages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mechanisms for distribution of TSN GM clock and </a:t>
            </a:r>
            <a:r>
              <a:rPr lang="en-GB" altLang="zh-CN" sz="2000" dirty="0">
                <a:solidFill>
                  <a:srgbClr val="FF0000"/>
                </a:solidFill>
              </a:rPr>
              <a:t>time-stamping described in </a:t>
            </a:r>
            <a:r>
              <a:rPr lang="en-GB" altLang="zh-CN" sz="2000" dirty="0"/>
              <a:t>this clause are according to </a:t>
            </a:r>
            <a:r>
              <a:rPr lang="en-GB" altLang="zh-CN" sz="2000" dirty="0">
                <a:solidFill>
                  <a:srgbClr val="FF0000"/>
                </a:solidFill>
              </a:rPr>
              <a:t>IEEE </a:t>
            </a:r>
            <a:r>
              <a:rPr lang="en-GB" altLang="zh-CN" sz="2000" dirty="0" err="1">
                <a:solidFill>
                  <a:srgbClr val="FF0000"/>
                </a:solidFill>
              </a:rPr>
              <a:t>Std</a:t>
            </a:r>
            <a:r>
              <a:rPr lang="en-GB" altLang="zh-CN" sz="2000" dirty="0">
                <a:solidFill>
                  <a:srgbClr val="FF0000"/>
                </a:solidFill>
              </a:rPr>
              <a:t> 802.1AS [104].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In the 23.501 clause </a:t>
            </a:r>
            <a:r>
              <a:rPr lang="en-GB" altLang="zh-CN" dirty="0" smtClean="0"/>
              <a:t>5.27.1.2.2.2 Distribution </a:t>
            </a:r>
            <a:r>
              <a:rPr lang="en-GB" altLang="zh-CN" dirty="0"/>
              <a:t>of PTP Sync and </a:t>
            </a:r>
            <a:r>
              <a:rPr lang="en-GB" altLang="zh-CN" dirty="0" err="1"/>
              <a:t>Follow_Up</a:t>
            </a:r>
            <a:r>
              <a:rPr lang="en-GB" altLang="zh-CN" dirty="0"/>
              <a:t> messages</a:t>
            </a:r>
            <a:endParaRPr lang="en-US" altLang="zh-CN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mechanisms for distribution of PTP GM clock and </a:t>
            </a:r>
            <a:r>
              <a:rPr lang="en-GB" altLang="zh-CN" sz="2000" dirty="0">
                <a:solidFill>
                  <a:srgbClr val="FF0000"/>
                </a:solidFill>
              </a:rPr>
              <a:t>time-stamping described in </a:t>
            </a:r>
            <a:r>
              <a:rPr lang="en-GB" altLang="zh-CN" sz="2000" dirty="0"/>
              <a:t>this clause are according to </a:t>
            </a:r>
            <a:r>
              <a:rPr lang="en-GB" altLang="zh-CN" sz="2000" dirty="0">
                <a:solidFill>
                  <a:srgbClr val="FF0000"/>
                </a:solidFill>
              </a:rPr>
              <a:t>IEEE </a:t>
            </a:r>
            <a:r>
              <a:rPr lang="en-GB" altLang="zh-CN" sz="2000" dirty="0" err="1">
                <a:solidFill>
                  <a:srgbClr val="FF0000"/>
                </a:solidFill>
              </a:rPr>
              <a:t>Std</a:t>
            </a:r>
            <a:r>
              <a:rPr lang="en-GB" altLang="zh-CN" sz="2000" dirty="0">
                <a:solidFill>
                  <a:srgbClr val="FF0000"/>
                </a:solidFill>
              </a:rPr>
              <a:t> 1588 [126]</a:t>
            </a:r>
            <a:endParaRPr lang="en-GB" altLang="zh-CN" sz="2000" dirty="0" smtClean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/>
              <a:t>Observation </a:t>
            </a:r>
            <a:r>
              <a:rPr lang="en-US" altLang="zh-CN" sz="2400" b="1" dirty="0" smtClean="0"/>
              <a:t>3: Time stamping (i.e. </a:t>
            </a:r>
            <a:r>
              <a:rPr lang="en-US" altLang="zh-CN" sz="2400" b="1" dirty="0" err="1" smtClean="0"/>
              <a:t>TSi</a:t>
            </a:r>
            <a:r>
              <a:rPr lang="en-US" altLang="zh-CN" sz="2400" b="1" dirty="0" smtClean="0"/>
              <a:t> and </a:t>
            </a:r>
            <a:r>
              <a:rPr lang="en-US" altLang="zh-CN" sz="2400" b="1" dirty="0" err="1" smtClean="0"/>
              <a:t>TSe</a:t>
            </a:r>
            <a:r>
              <a:rPr lang="en-US" altLang="zh-CN" sz="2400" b="1" dirty="0" smtClean="0"/>
              <a:t>) follows the IEEE 802.1AS and IEEE 1588 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9057439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079" y="1811547"/>
            <a:ext cx="11505363" cy="152881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IEEE 1588, there are two types of timescale (clause 7.2.1)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The </a:t>
            </a:r>
            <a:r>
              <a:rPr lang="en-US" altLang="zh-CN" b="1" dirty="0"/>
              <a:t>timescale PTP: </a:t>
            </a:r>
            <a:r>
              <a:rPr lang="en-US" altLang="zh-CN" dirty="0"/>
              <a:t>This is the elapsed time since the PTP epoch measured using the second defined by International Atomic Time 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The </a:t>
            </a:r>
            <a:r>
              <a:rPr lang="en-US" altLang="zh-CN" b="1" dirty="0"/>
              <a:t>timescale ARB (arbitrary): </a:t>
            </a:r>
            <a:r>
              <a:rPr lang="en-US" altLang="zh-CN" dirty="0"/>
              <a:t>In normal operation, the epoch is set by an administrative procedure.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585" y="3265062"/>
            <a:ext cx="7068919" cy="3452922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432080" y="3547067"/>
            <a:ext cx="4381082" cy="2984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/>
              <a:t>In the clause 8.2 of 802.1AS, it is similar with IEEE 1588.</a:t>
            </a:r>
          </a:p>
          <a:p>
            <a:r>
              <a:rPr lang="en-US" altLang="zh-CN" sz="2000" dirty="0" smtClean="0"/>
              <a:t>Both 1588 and 802.1AS define the converting between timescales</a:t>
            </a:r>
          </a:p>
          <a:p>
            <a:r>
              <a:rPr lang="en-US" altLang="zh-CN" sz="2000" dirty="0" smtClean="0"/>
              <a:t>In the 802.1AS, Annex C (Timescales and epochs), it provides some example of Timescales and epochs</a:t>
            </a:r>
            <a:endParaRPr lang="en-US" altLang="zh-CN" sz="2000" dirty="0"/>
          </a:p>
        </p:txBody>
      </p:sp>
      <p:sp>
        <p:nvSpPr>
          <p:cNvPr id="6" name="右箭头 5"/>
          <p:cNvSpPr/>
          <p:nvPr/>
        </p:nvSpPr>
        <p:spPr>
          <a:xfrm>
            <a:off x="4361358" y="5315578"/>
            <a:ext cx="813916" cy="301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217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159538"/>
          </a:xfrm>
        </p:spPr>
        <p:txBody>
          <a:bodyPr>
            <a:normAutofit lnSpcReduction="10000"/>
          </a:bodyPr>
          <a:lstStyle/>
          <a:p>
            <a:r>
              <a:rPr lang="en-US" altLang="zh-CN" b="1" dirty="0"/>
              <a:t>Observation 4: </a:t>
            </a:r>
            <a:r>
              <a:rPr lang="en-US" altLang="zh-CN" dirty="0"/>
              <a:t>The IEEE 1588 and IEEE 802.1AS does not mandate which epoch to be used.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In the TSN time domain, there are multiple timescales.</a:t>
            </a:r>
          </a:p>
          <a:p>
            <a:r>
              <a:rPr lang="en-US" altLang="zh-CN" dirty="0"/>
              <a:t>W</a:t>
            </a:r>
            <a:r>
              <a:rPr lang="en-US" altLang="zh-CN" dirty="0" smtClean="0"/>
              <a:t>hen </a:t>
            </a:r>
            <a:r>
              <a:rPr lang="en-US" altLang="zh-CN" dirty="0"/>
              <a:t>5G supports integration of TSN network, </a:t>
            </a:r>
            <a:r>
              <a:rPr lang="en-US" altLang="zh-CN" dirty="0" smtClean="0"/>
              <a:t>the UPF/NW-TT</a:t>
            </a:r>
            <a:r>
              <a:rPr lang="zh-CN" altLang="en-US" dirty="0" smtClean="0"/>
              <a:t> </a:t>
            </a:r>
            <a:r>
              <a:rPr lang="en-US" altLang="zh-CN" dirty="0" smtClean="0"/>
              <a:t>needs to synchronize with the GM in the TSN time domain.</a:t>
            </a:r>
          </a:p>
          <a:p>
            <a:endParaRPr lang="en-US" altLang="zh-CN" dirty="0" smtClean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Observation 5: </a:t>
            </a:r>
            <a:r>
              <a:rPr lang="en-US" altLang="zh-CN" dirty="0"/>
              <a:t>The operator know which epoch is used by the outside TSN network, i.e. (g)PTP message of TSN time domain.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147775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4"/>
            <a:ext cx="10797791" cy="467677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In the 3GPP air interface, the GPS epoch may be used (or not specified)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The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and NW-TT, </a:t>
            </a:r>
            <a:r>
              <a:rPr lang="en-GB" altLang="zh-CN" sz="2000" dirty="0" smtClean="0"/>
              <a:t>have synchronized </a:t>
            </a:r>
            <a:r>
              <a:rPr lang="en-GB" altLang="zh-CN" sz="2000" dirty="0"/>
              <a:t>with the 5G GM (i.e. the 5G internal system </a:t>
            </a:r>
            <a:r>
              <a:rPr lang="en-GB" altLang="zh-CN" sz="2000" dirty="0" smtClean="0"/>
              <a:t>clock), which epoch is used is not specified.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Time stamping (i.e. </a:t>
            </a:r>
            <a:r>
              <a:rPr lang="en-US" altLang="zh-CN" sz="2000" b="1" dirty="0" err="1"/>
              <a:t>TSi</a:t>
            </a:r>
            <a:r>
              <a:rPr lang="en-US" altLang="zh-CN" sz="2000" b="1" dirty="0"/>
              <a:t> and </a:t>
            </a:r>
            <a:r>
              <a:rPr lang="en-US" altLang="zh-CN" sz="2000" b="1" dirty="0" err="1"/>
              <a:t>TSe</a:t>
            </a:r>
            <a:r>
              <a:rPr lang="en-US" altLang="zh-CN" sz="2000" b="1" dirty="0"/>
              <a:t>) follows the </a:t>
            </a:r>
            <a:r>
              <a:rPr lang="en-US" altLang="zh-CN" sz="2000" b="1" dirty="0" smtClean="0"/>
              <a:t>definition in the IEEE </a:t>
            </a:r>
            <a:r>
              <a:rPr lang="en-US" altLang="zh-CN" sz="2000" b="1" dirty="0"/>
              <a:t>802.1AS and IEEE 1588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The IEEE 1588 and IEEE 802.1AS does not mandate which epoch to be used </a:t>
            </a:r>
            <a:endParaRPr lang="en-US" altLang="zh-CN" sz="2000" b="1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When </a:t>
            </a:r>
            <a:r>
              <a:rPr lang="en-US" altLang="zh-CN" sz="2000" dirty="0"/>
              <a:t>5G supports integration of TSN network, the operator </a:t>
            </a:r>
            <a:r>
              <a:rPr lang="en-US" altLang="zh-CN" sz="2000" dirty="0" smtClean="0"/>
              <a:t>know </a:t>
            </a:r>
            <a:r>
              <a:rPr lang="en-US" altLang="zh-CN" sz="2000" dirty="0"/>
              <a:t>which epoch is used </a:t>
            </a:r>
            <a:r>
              <a:rPr lang="en-US" altLang="zh-CN" sz="2000" dirty="0" smtClean="0"/>
              <a:t>by the </a:t>
            </a:r>
            <a:r>
              <a:rPr lang="en-US" altLang="zh-CN" sz="2000" dirty="0"/>
              <a:t>TSN </a:t>
            </a:r>
            <a:r>
              <a:rPr lang="en-US" altLang="zh-CN" sz="2000" dirty="0" smtClean="0"/>
              <a:t>network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according to SLA.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NW-TT know the epoch used by received (g)PTP message.</a:t>
            </a:r>
          </a:p>
        </p:txBody>
      </p:sp>
    </p:spTree>
    <p:extLst>
      <p:ext uri="{BB962C8B-B14F-4D97-AF65-F5344CB8AC3E}">
        <p14:creationId xmlns:p14="http://schemas.microsoft.com/office/powerpoint/2010/main" val="13556734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4"/>
            <a:ext cx="10797791" cy="467677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 smtClean="0"/>
              <a:t>Proposal 1:</a:t>
            </a:r>
            <a:r>
              <a:rPr lang="zh-CN" altLang="en-US" dirty="0"/>
              <a:t> </a:t>
            </a:r>
            <a:r>
              <a:rPr lang="en-US" altLang="zh-CN" dirty="0" smtClean="0"/>
              <a:t>The </a:t>
            </a:r>
            <a:r>
              <a:rPr lang="en-US" altLang="zh-CN" dirty="0"/>
              <a:t>operator needs to guarantee the DS-TT and NW-TT use the same epoch for the </a:t>
            </a:r>
            <a:r>
              <a:rPr lang="en-US" altLang="zh-CN" dirty="0" err="1"/>
              <a:t>TSi</a:t>
            </a:r>
            <a:r>
              <a:rPr lang="en-US" altLang="zh-CN" dirty="0"/>
              <a:t>/</a:t>
            </a:r>
            <a:r>
              <a:rPr lang="en-US" altLang="zh-CN" dirty="0" err="1"/>
              <a:t>TSe</a:t>
            </a:r>
            <a:r>
              <a:rPr lang="en-US" altLang="zh-CN" dirty="0"/>
              <a:t> calculation</a:t>
            </a:r>
            <a:r>
              <a:rPr lang="en-US" altLang="zh-CN" dirty="0" smtClean="0"/>
              <a:t>.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 smtClean="0"/>
              <a:t>Proposal 2: Although IEEE 1588 </a:t>
            </a:r>
            <a:r>
              <a:rPr lang="en-US" altLang="zh-CN" dirty="0"/>
              <a:t> </a:t>
            </a:r>
            <a:r>
              <a:rPr lang="en-US" altLang="zh-CN" dirty="0" smtClean="0"/>
              <a:t>highly recommended the same local clock is used for the time stamping in one PTP instance, 5GS still </a:t>
            </a:r>
            <a:r>
              <a:rPr lang="en-US" altLang="zh-CN" dirty="0"/>
              <a:t>can </a:t>
            </a:r>
            <a:r>
              <a:rPr lang="en-US" altLang="zh-CN" dirty="0" smtClean="0"/>
              <a:t>determine which epoch/clock is used for </a:t>
            </a:r>
            <a:r>
              <a:rPr lang="en-US" altLang="zh-CN" dirty="0" err="1" smtClean="0"/>
              <a:t>TSi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Tse</a:t>
            </a:r>
            <a:r>
              <a:rPr lang="en-US" altLang="zh-CN" dirty="0" smtClean="0"/>
              <a:t> in 5GS PTP instance.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913728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7265</TotalTime>
  <Words>900</Words>
  <Application>Microsoft Office PowerPoint</Application>
  <PresentationFormat>宽屏</PresentationFormat>
  <Paragraphs>132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Discussion on the epoch issue for 5G Residence time calculation</vt:lpstr>
      <vt:lpstr>Issue in the (g)PTP time synchronization over 5GS</vt:lpstr>
      <vt:lpstr>Background – AS level time sync</vt:lpstr>
      <vt:lpstr>Background</vt:lpstr>
      <vt:lpstr>Background</vt:lpstr>
      <vt:lpstr>Background</vt:lpstr>
      <vt:lpstr>Observation</vt:lpstr>
      <vt:lpstr>Observation</vt:lpstr>
      <vt:lpstr>Observation</vt:lpstr>
      <vt:lpstr>Proposal:</vt:lpstr>
      <vt:lpstr>Proposal:</vt:lpstr>
      <vt:lpstr>Annex</vt:lpstr>
      <vt:lpstr>Annex</vt:lpstr>
      <vt:lpstr>Annex</vt:lpstr>
      <vt:lpstr>Annex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ZTE-v1</cp:lastModifiedBy>
  <cp:revision>657</cp:revision>
  <dcterms:created xsi:type="dcterms:W3CDTF">2010-02-05T13:52:04Z</dcterms:created>
  <dcterms:modified xsi:type="dcterms:W3CDTF">2025-03-28T12:15:56Z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